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jpeg" Type="http://schemas.openxmlformats.org/officeDocument/2006/relationships/image"/><Relationship Id="rId7" Target="../media/image3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jpeg" Type="http://schemas.openxmlformats.org/officeDocument/2006/relationships/image"/><Relationship Id="rId7" Target="../media/image43.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44.png" Type="http://schemas.openxmlformats.org/officeDocument/2006/relationships/image"/><Relationship Id="rId5" Target="../media/image45.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https://en.wikipedia.org/wiki/Milkha_Singh" TargetMode="External" Type="http://schemas.openxmlformats.org/officeDocument/2006/relationships/hyperlink"/></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5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5.gif"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8.gif" Type="http://schemas.openxmlformats.org/officeDocument/2006/relationships/image"/><Relationship Id="rId5" Target="../media/image2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8.gif" Type="http://schemas.openxmlformats.org/officeDocument/2006/relationships/image"/><Relationship Id="rId5" Target="../media/image30.gif" Type="http://schemas.openxmlformats.org/officeDocument/2006/relationships/image"/><Relationship Id="rId6" Target="../media/image31.gif" Type="http://schemas.openxmlformats.org/officeDocument/2006/relationships/image"/><Relationship Id="rId7" Target="../media/image3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8.gif"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00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00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Freeform 14" id="14"/>
          <p:cNvSpPr/>
          <p:nvPr/>
        </p:nvSpPr>
        <p:spPr>
          <a:xfrm flipH="false" flipV="false" rot="0">
            <a:off x="-281635" y="2972018"/>
            <a:ext cx="1654849" cy="4779347"/>
          </a:xfrm>
          <a:custGeom>
            <a:avLst/>
            <a:gdLst/>
            <a:ahLst/>
            <a:cxnLst/>
            <a:rect r="r" b="b" t="t" l="l"/>
            <a:pathLst>
              <a:path h="4779347" w="1654849">
                <a:moveTo>
                  <a:pt x="0" y="0"/>
                </a:moveTo>
                <a:lnTo>
                  <a:pt x="1654849" y="0"/>
                </a:lnTo>
                <a:lnTo>
                  <a:pt x="1654849" y="4779347"/>
                </a:lnTo>
                <a:lnTo>
                  <a:pt x="0" y="4779347"/>
                </a:lnTo>
                <a:lnTo>
                  <a:pt x="0" y="0"/>
                </a:lnTo>
                <a:close/>
              </a:path>
            </a:pathLst>
          </a:custGeom>
          <a:blipFill>
            <a:blip r:embed="rId4"/>
            <a:stretch>
              <a:fillRect l="0" t="0" r="0" b="0"/>
            </a:stretch>
          </a:blipFill>
        </p:spPr>
      </p:sp>
      <p:sp>
        <p:nvSpPr>
          <p:cNvPr name="Freeform 15" id="15"/>
          <p:cNvSpPr/>
          <p:nvPr/>
        </p:nvSpPr>
        <p:spPr>
          <a:xfrm flipH="false" flipV="false" rot="0">
            <a:off x="7254069" y="934720"/>
            <a:ext cx="2499531" cy="3905518"/>
          </a:xfrm>
          <a:custGeom>
            <a:avLst/>
            <a:gdLst/>
            <a:ahLst/>
            <a:cxnLst/>
            <a:rect r="r" b="b" t="t" l="l"/>
            <a:pathLst>
              <a:path h="3905518" w="2499531">
                <a:moveTo>
                  <a:pt x="0" y="0"/>
                </a:moveTo>
                <a:lnTo>
                  <a:pt x="2499531" y="0"/>
                </a:lnTo>
                <a:lnTo>
                  <a:pt x="2499531" y="3905518"/>
                </a:lnTo>
                <a:lnTo>
                  <a:pt x="0" y="39055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3675018" y="3205252"/>
            <a:ext cx="2516816" cy="2266950"/>
          </a:xfrm>
          <a:prstGeom prst="rect">
            <a:avLst/>
          </a:prstGeom>
        </p:spPr>
        <p:txBody>
          <a:bodyPr anchor="t" rtlCol="false" tIns="0" lIns="0" bIns="0" rIns="0">
            <a:spAutoFit/>
          </a:bodyPr>
          <a:lstStyle/>
          <a:p>
            <a:pPr algn="l">
              <a:lnSpc>
                <a:spcPts val="2560"/>
              </a:lnSpc>
            </a:pPr>
            <a:r>
              <a:rPr lang="en-US" sz="2133" spc="-85">
                <a:solidFill>
                  <a:srgbClr val="000000"/>
                </a:solidFill>
                <a:latin typeface="Open Sans"/>
              </a:rPr>
              <a:t>Team Details:</a:t>
            </a:r>
          </a:p>
          <a:p>
            <a:pPr algn="l">
              <a:lnSpc>
                <a:spcPts val="2560"/>
              </a:lnSpc>
            </a:pPr>
            <a:r>
              <a:rPr lang="en-US" sz="2133" spc="-85">
                <a:solidFill>
                  <a:srgbClr val="000000"/>
                </a:solidFill>
                <a:latin typeface="Arimo Light"/>
              </a:rPr>
              <a:t>TARUN KUMAR</a:t>
            </a:r>
          </a:p>
          <a:p>
            <a:pPr algn="l">
              <a:lnSpc>
                <a:spcPts val="2560"/>
              </a:lnSpc>
            </a:pPr>
            <a:r>
              <a:rPr lang="en-US" sz="2133" spc="-85">
                <a:solidFill>
                  <a:srgbClr val="000000"/>
                </a:solidFill>
                <a:latin typeface="Arimo Light"/>
              </a:rPr>
              <a:t>TEJAS GUPTA</a:t>
            </a:r>
          </a:p>
          <a:p>
            <a:pPr algn="l">
              <a:lnSpc>
                <a:spcPts val="2560"/>
              </a:lnSpc>
            </a:pPr>
            <a:r>
              <a:rPr lang="en-US" sz="2133" spc="-85">
                <a:solidFill>
                  <a:srgbClr val="000000"/>
                </a:solidFill>
                <a:latin typeface="Arimo Light"/>
              </a:rPr>
              <a:t>TUSHAR </a:t>
            </a:r>
          </a:p>
          <a:p>
            <a:pPr algn="l">
              <a:lnSpc>
                <a:spcPts val="2559"/>
              </a:lnSpc>
            </a:pPr>
          </a:p>
          <a:p>
            <a:pPr algn="l">
              <a:lnSpc>
                <a:spcPts val="2560"/>
              </a:lnSpc>
            </a:pPr>
          </a:p>
          <a:p>
            <a:pPr algn="l">
              <a:lnSpc>
                <a:spcPts val="2560"/>
              </a:lnSpc>
            </a:pPr>
          </a:p>
        </p:txBody>
      </p:sp>
      <p:sp>
        <p:nvSpPr>
          <p:cNvPr name="TextBox 17" id="17"/>
          <p:cNvSpPr txBox="true"/>
          <p:nvPr/>
        </p:nvSpPr>
        <p:spPr>
          <a:xfrm rot="0">
            <a:off x="1204622" y="1754532"/>
            <a:ext cx="6883505" cy="1217486"/>
          </a:xfrm>
          <a:prstGeom prst="rect">
            <a:avLst/>
          </a:prstGeom>
        </p:spPr>
        <p:txBody>
          <a:bodyPr anchor="t" rtlCol="false" tIns="0" lIns="0" bIns="0" rIns="0">
            <a:spAutoFit/>
          </a:bodyPr>
          <a:lstStyle/>
          <a:p>
            <a:pPr algn="ctr">
              <a:lnSpc>
                <a:spcPts val="4608"/>
              </a:lnSpc>
            </a:pPr>
            <a:r>
              <a:rPr lang="en-US" sz="3840">
                <a:solidFill>
                  <a:srgbClr val="000000"/>
                </a:solidFill>
                <a:latin typeface="Arimo"/>
              </a:rPr>
              <a:t>Front</a:t>
            </a:r>
            <a:r>
              <a:rPr lang="en-US" sz="3840">
                <a:solidFill>
                  <a:srgbClr val="FF0000"/>
                </a:solidFill>
                <a:latin typeface="Arimo"/>
              </a:rPr>
              <a:t> </a:t>
            </a:r>
            <a:r>
              <a:rPr lang="en-US" sz="3840">
                <a:solidFill>
                  <a:srgbClr val="000000"/>
                </a:solidFill>
                <a:latin typeface="Arimo"/>
              </a:rPr>
              <a:t>End</a:t>
            </a:r>
            <a:r>
              <a:rPr lang="en-US" sz="3840">
                <a:solidFill>
                  <a:srgbClr val="FF0000"/>
                </a:solidFill>
                <a:latin typeface="Arimo"/>
              </a:rPr>
              <a:t> </a:t>
            </a:r>
            <a:r>
              <a:rPr lang="en-US" sz="3840">
                <a:solidFill>
                  <a:srgbClr val="000000"/>
                </a:solidFill>
                <a:latin typeface="Arimo"/>
              </a:rPr>
              <a:t>Engineering-I</a:t>
            </a:r>
            <a:r>
              <a:rPr lang="en-US" sz="3840">
                <a:solidFill>
                  <a:srgbClr val="FF0000"/>
                </a:solidFill>
                <a:latin typeface="Arimo"/>
              </a:rPr>
              <a:t> </a:t>
            </a:r>
            <a:r>
              <a:rPr lang="en-US" sz="3840">
                <a:solidFill>
                  <a:srgbClr val="000000"/>
                </a:solidFill>
                <a:latin typeface="Arimo"/>
              </a:rPr>
              <a:t>Project</a:t>
            </a:r>
          </a:p>
        </p:txBody>
      </p:sp>
      <p:sp>
        <p:nvSpPr>
          <p:cNvPr name="TextBox 18" id="18"/>
          <p:cNvSpPr txBox="true"/>
          <p:nvPr/>
        </p:nvSpPr>
        <p:spPr>
          <a:xfrm rot="0">
            <a:off x="1204622" y="6125839"/>
            <a:ext cx="7227355" cy="685800"/>
          </a:xfrm>
          <a:prstGeom prst="rect">
            <a:avLst/>
          </a:prstGeom>
        </p:spPr>
        <p:txBody>
          <a:bodyPr anchor="t" rtlCol="false" tIns="0" lIns="0" bIns="0" rIns="0">
            <a:spAutoFit/>
          </a:bodyPr>
          <a:lstStyle/>
          <a:p>
            <a:pPr algn="l">
              <a:lnSpc>
                <a:spcPts val="2560"/>
              </a:lnSpc>
            </a:pPr>
            <a:r>
              <a:rPr lang="en-US" sz="2133">
                <a:solidFill>
                  <a:srgbClr val="000000"/>
                </a:solidFill>
                <a:latin typeface="Times New Roman Bold"/>
              </a:rPr>
              <a:t>Chitkara University Institute of Engineering and Technology, </a:t>
            </a:r>
          </a:p>
          <a:p>
            <a:pPr algn="ctr">
              <a:lnSpc>
                <a:spcPts val="2560"/>
              </a:lnSpc>
            </a:pPr>
            <a:r>
              <a:rPr lang="en-US" sz="2133">
                <a:solidFill>
                  <a:srgbClr val="000000"/>
                </a:solidFill>
                <a:latin typeface="Times New Roman Bold"/>
              </a:rPr>
              <a:t>Chitkara University, Punjab</a:t>
            </a:r>
          </a:p>
        </p:txBody>
      </p:sp>
      <p:sp>
        <p:nvSpPr>
          <p:cNvPr name="TextBox 19" id="19"/>
          <p:cNvSpPr txBox="true"/>
          <p:nvPr/>
        </p:nvSpPr>
        <p:spPr>
          <a:xfrm rot="0">
            <a:off x="2021037" y="5500630"/>
            <a:ext cx="5711526" cy="434709"/>
          </a:xfrm>
          <a:prstGeom prst="rect">
            <a:avLst/>
          </a:prstGeom>
        </p:spPr>
        <p:txBody>
          <a:bodyPr anchor="t" rtlCol="false" tIns="0" lIns="0" bIns="0" rIns="0">
            <a:spAutoFit/>
          </a:bodyPr>
          <a:lstStyle/>
          <a:p>
            <a:pPr algn="ctr">
              <a:lnSpc>
                <a:spcPts val="3006"/>
              </a:lnSpc>
              <a:spcBef>
                <a:spcPct val="0"/>
              </a:spcBef>
            </a:pPr>
            <a:r>
              <a:rPr lang="en-US" sz="2505">
                <a:solidFill>
                  <a:srgbClr val="000000"/>
                </a:solidFill>
                <a:latin typeface="Times New Roman"/>
              </a:rPr>
              <a:t>Faculty Coordinator : Mrs.Gaganpreet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Freeform 14" id="14"/>
          <p:cNvSpPr/>
          <p:nvPr/>
        </p:nvSpPr>
        <p:spPr>
          <a:xfrm flipH="false" flipV="false" rot="0">
            <a:off x="6029881" y="4674209"/>
            <a:ext cx="3009133" cy="2478431"/>
          </a:xfrm>
          <a:custGeom>
            <a:avLst/>
            <a:gdLst/>
            <a:ahLst/>
            <a:cxnLst/>
            <a:rect r="r" b="b" t="t" l="l"/>
            <a:pathLst>
              <a:path h="2478431" w="3009133">
                <a:moveTo>
                  <a:pt x="0" y="0"/>
                </a:moveTo>
                <a:lnTo>
                  <a:pt x="3009132" y="0"/>
                </a:lnTo>
                <a:lnTo>
                  <a:pt x="3009132" y="2478431"/>
                </a:lnTo>
                <a:lnTo>
                  <a:pt x="0" y="24784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97959" y="1206543"/>
            <a:ext cx="5556113" cy="4248177"/>
          </a:xfrm>
          <a:custGeom>
            <a:avLst/>
            <a:gdLst/>
            <a:ahLst/>
            <a:cxnLst/>
            <a:rect r="r" b="b" t="t" l="l"/>
            <a:pathLst>
              <a:path h="4248177" w="5556113">
                <a:moveTo>
                  <a:pt x="0" y="0"/>
                </a:moveTo>
                <a:lnTo>
                  <a:pt x="5556113" y="0"/>
                </a:lnTo>
                <a:lnTo>
                  <a:pt x="5556113" y="4248177"/>
                </a:lnTo>
                <a:lnTo>
                  <a:pt x="0" y="4248177"/>
                </a:lnTo>
                <a:lnTo>
                  <a:pt x="0" y="0"/>
                </a:lnTo>
                <a:close/>
              </a:path>
            </a:pathLst>
          </a:custGeom>
          <a:blipFill>
            <a:blip r:embed="rId6"/>
            <a:stretch>
              <a:fillRect l="0" t="0" r="0" b="0"/>
            </a:stretch>
          </a:blipFill>
        </p:spPr>
      </p:sp>
      <p:sp>
        <p:nvSpPr>
          <p:cNvPr name="Freeform 16" id="16"/>
          <p:cNvSpPr/>
          <p:nvPr/>
        </p:nvSpPr>
        <p:spPr>
          <a:xfrm flipH="false" flipV="false" rot="0">
            <a:off x="5820438" y="1206543"/>
            <a:ext cx="3827988" cy="3195843"/>
          </a:xfrm>
          <a:custGeom>
            <a:avLst/>
            <a:gdLst/>
            <a:ahLst/>
            <a:cxnLst/>
            <a:rect r="r" b="b" t="t" l="l"/>
            <a:pathLst>
              <a:path h="3195843" w="3827988">
                <a:moveTo>
                  <a:pt x="0" y="0"/>
                </a:moveTo>
                <a:lnTo>
                  <a:pt x="3827988" y="0"/>
                </a:lnTo>
                <a:lnTo>
                  <a:pt x="3827988" y="3195843"/>
                </a:lnTo>
                <a:lnTo>
                  <a:pt x="0" y="3195843"/>
                </a:lnTo>
                <a:lnTo>
                  <a:pt x="0" y="0"/>
                </a:lnTo>
                <a:close/>
              </a:path>
            </a:pathLst>
          </a:custGeom>
          <a:blipFill>
            <a:blip r:embed="rId7"/>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Freeform 14" id="14"/>
          <p:cNvSpPr/>
          <p:nvPr/>
        </p:nvSpPr>
        <p:spPr>
          <a:xfrm flipH="false" flipV="false" rot="0">
            <a:off x="5583489" y="5066733"/>
            <a:ext cx="3901440" cy="1922346"/>
          </a:xfrm>
          <a:custGeom>
            <a:avLst/>
            <a:gdLst/>
            <a:ahLst/>
            <a:cxnLst/>
            <a:rect r="r" b="b" t="t" l="l"/>
            <a:pathLst>
              <a:path h="1922346" w="3901440">
                <a:moveTo>
                  <a:pt x="0" y="0"/>
                </a:moveTo>
                <a:lnTo>
                  <a:pt x="3901440" y="0"/>
                </a:lnTo>
                <a:lnTo>
                  <a:pt x="3901440" y="1922346"/>
                </a:lnTo>
                <a:lnTo>
                  <a:pt x="0" y="19223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4696" y="934720"/>
            <a:ext cx="5986810" cy="4544205"/>
          </a:xfrm>
          <a:custGeom>
            <a:avLst/>
            <a:gdLst/>
            <a:ahLst/>
            <a:cxnLst/>
            <a:rect r="r" b="b" t="t" l="l"/>
            <a:pathLst>
              <a:path h="4544205" w="5986810">
                <a:moveTo>
                  <a:pt x="0" y="0"/>
                </a:moveTo>
                <a:lnTo>
                  <a:pt x="5986810" y="0"/>
                </a:lnTo>
                <a:lnTo>
                  <a:pt x="5986810" y="4544205"/>
                </a:lnTo>
                <a:lnTo>
                  <a:pt x="0" y="4544205"/>
                </a:lnTo>
                <a:lnTo>
                  <a:pt x="0" y="0"/>
                </a:lnTo>
                <a:close/>
              </a:path>
            </a:pathLst>
          </a:custGeom>
          <a:blipFill>
            <a:blip r:embed="rId6"/>
            <a:stretch>
              <a:fillRect l="0" t="0" r="0" b="0"/>
            </a:stretch>
          </a:blipFill>
        </p:spPr>
      </p:sp>
      <p:sp>
        <p:nvSpPr>
          <p:cNvPr name="Freeform 16" id="16"/>
          <p:cNvSpPr/>
          <p:nvPr/>
        </p:nvSpPr>
        <p:spPr>
          <a:xfrm flipH="false" flipV="false" rot="0">
            <a:off x="6324740" y="1493990"/>
            <a:ext cx="3634922" cy="2730789"/>
          </a:xfrm>
          <a:custGeom>
            <a:avLst/>
            <a:gdLst/>
            <a:ahLst/>
            <a:cxnLst/>
            <a:rect r="r" b="b" t="t" l="l"/>
            <a:pathLst>
              <a:path h="2730789" w="3634922">
                <a:moveTo>
                  <a:pt x="0" y="0"/>
                </a:moveTo>
                <a:lnTo>
                  <a:pt x="3634922" y="0"/>
                </a:lnTo>
                <a:lnTo>
                  <a:pt x="3634922" y="2730789"/>
                </a:lnTo>
                <a:lnTo>
                  <a:pt x="0" y="2730789"/>
                </a:lnTo>
                <a:lnTo>
                  <a:pt x="0" y="0"/>
                </a:lnTo>
                <a:close/>
              </a:path>
            </a:pathLst>
          </a:custGeom>
          <a:blipFill>
            <a:blip r:embed="rId7"/>
            <a:stretch>
              <a:fillRect l="-4279" t="0" r="-2302" b="0"/>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Freeform 14" id="14"/>
          <p:cNvSpPr/>
          <p:nvPr/>
        </p:nvSpPr>
        <p:spPr>
          <a:xfrm flipH="false" flipV="false" rot="0">
            <a:off x="7670888" y="4691592"/>
            <a:ext cx="1826634" cy="2248164"/>
          </a:xfrm>
          <a:custGeom>
            <a:avLst/>
            <a:gdLst/>
            <a:ahLst/>
            <a:cxnLst/>
            <a:rect r="r" b="b" t="t" l="l"/>
            <a:pathLst>
              <a:path h="2248164" w="1826634">
                <a:moveTo>
                  <a:pt x="0" y="0"/>
                </a:moveTo>
                <a:lnTo>
                  <a:pt x="1826633" y="0"/>
                </a:lnTo>
                <a:lnTo>
                  <a:pt x="1826633" y="2248164"/>
                </a:lnTo>
                <a:lnTo>
                  <a:pt x="0" y="2248164"/>
                </a:lnTo>
                <a:lnTo>
                  <a:pt x="0" y="0"/>
                </a:lnTo>
                <a:close/>
              </a:path>
            </a:pathLst>
          </a:custGeom>
          <a:blipFill>
            <a:blip r:embed="rId4"/>
            <a:stretch>
              <a:fillRect l="0" t="0" r="0" b="0"/>
            </a:stretch>
          </a:blipFill>
        </p:spPr>
      </p:sp>
      <p:sp>
        <p:nvSpPr>
          <p:cNvPr name="Freeform 15" id="15"/>
          <p:cNvSpPr/>
          <p:nvPr/>
        </p:nvSpPr>
        <p:spPr>
          <a:xfrm flipH="false" flipV="false" rot="0">
            <a:off x="1697753" y="1481537"/>
            <a:ext cx="4858833" cy="4565552"/>
          </a:xfrm>
          <a:custGeom>
            <a:avLst/>
            <a:gdLst/>
            <a:ahLst/>
            <a:cxnLst/>
            <a:rect r="r" b="b" t="t" l="l"/>
            <a:pathLst>
              <a:path h="4565552" w="4858833">
                <a:moveTo>
                  <a:pt x="0" y="0"/>
                </a:moveTo>
                <a:lnTo>
                  <a:pt x="4858834" y="0"/>
                </a:lnTo>
                <a:lnTo>
                  <a:pt x="4858834" y="4565552"/>
                </a:lnTo>
                <a:lnTo>
                  <a:pt x="0" y="4565552"/>
                </a:lnTo>
                <a:lnTo>
                  <a:pt x="0" y="0"/>
                </a:lnTo>
                <a:close/>
              </a:path>
            </a:pathLst>
          </a:custGeom>
          <a:blipFill>
            <a:blip r:embed="rId5"/>
            <a:stretch>
              <a:fillRect l="-958" t="0" r="-958" b="0"/>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Freeform 14" id="14"/>
          <p:cNvSpPr/>
          <p:nvPr/>
        </p:nvSpPr>
        <p:spPr>
          <a:xfrm flipH="false" flipV="false" rot="0">
            <a:off x="5943059" y="4532282"/>
            <a:ext cx="3762916" cy="2620358"/>
          </a:xfrm>
          <a:custGeom>
            <a:avLst/>
            <a:gdLst/>
            <a:ahLst/>
            <a:cxnLst/>
            <a:rect r="r" b="b" t="t" l="l"/>
            <a:pathLst>
              <a:path h="2620358" w="3762916">
                <a:moveTo>
                  <a:pt x="0" y="0"/>
                </a:moveTo>
                <a:lnTo>
                  <a:pt x="3762916" y="0"/>
                </a:lnTo>
                <a:lnTo>
                  <a:pt x="3762916" y="2620358"/>
                </a:lnTo>
                <a:lnTo>
                  <a:pt x="0" y="26203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2941" y="3942080"/>
            <a:ext cx="2877464" cy="3210560"/>
          </a:xfrm>
          <a:custGeom>
            <a:avLst/>
            <a:gdLst/>
            <a:ahLst/>
            <a:cxnLst/>
            <a:rect r="r" b="b" t="t" l="l"/>
            <a:pathLst>
              <a:path h="3210560" w="2877464">
                <a:moveTo>
                  <a:pt x="0" y="0"/>
                </a:moveTo>
                <a:lnTo>
                  <a:pt x="2877464" y="0"/>
                </a:lnTo>
                <a:lnTo>
                  <a:pt x="2877464" y="3210560"/>
                </a:lnTo>
                <a:lnTo>
                  <a:pt x="0" y="3210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3227732" y="1158684"/>
            <a:ext cx="4052674" cy="3645936"/>
          </a:xfrm>
          <a:custGeom>
            <a:avLst/>
            <a:gdLst/>
            <a:ahLst/>
            <a:cxnLst/>
            <a:rect r="r" b="b" t="t" l="l"/>
            <a:pathLst>
              <a:path h="3645936" w="4052674">
                <a:moveTo>
                  <a:pt x="0" y="0"/>
                </a:moveTo>
                <a:lnTo>
                  <a:pt x="4052673" y="0"/>
                </a:lnTo>
                <a:lnTo>
                  <a:pt x="4052673" y="3645936"/>
                </a:lnTo>
                <a:lnTo>
                  <a:pt x="0" y="3645936"/>
                </a:lnTo>
                <a:lnTo>
                  <a:pt x="0" y="0"/>
                </a:lnTo>
                <a:close/>
              </a:path>
            </a:pathLst>
          </a:custGeom>
          <a:blipFill>
            <a:blip r:embed="rId8"/>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Freeform 14" id="14"/>
          <p:cNvSpPr/>
          <p:nvPr/>
        </p:nvSpPr>
        <p:spPr>
          <a:xfrm flipH="false" flipV="false" rot="0">
            <a:off x="1026875" y="4990177"/>
            <a:ext cx="7361577" cy="4324926"/>
          </a:xfrm>
          <a:custGeom>
            <a:avLst/>
            <a:gdLst/>
            <a:ahLst/>
            <a:cxnLst/>
            <a:rect r="r" b="b" t="t" l="l"/>
            <a:pathLst>
              <a:path h="4324926" w="7361577">
                <a:moveTo>
                  <a:pt x="0" y="0"/>
                </a:moveTo>
                <a:lnTo>
                  <a:pt x="7361577" y="0"/>
                </a:lnTo>
                <a:lnTo>
                  <a:pt x="7361577" y="4324926"/>
                </a:lnTo>
                <a:lnTo>
                  <a:pt x="0" y="43249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590154" y="257070"/>
            <a:ext cx="5577760" cy="598995"/>
          </a:xfrm>
          <a:prstGeom prst="rect">
            <a:avLst/>
          </a:prstGeom>
        </p:spPr>
        <p:txBody>
          <a:bodyPr anchor="t" rtlCol="false" tIns="0" lIns="0" bIns="0" rIns="0">
            <a:spAutoFit/>
          </a:bodyPr>
          <a:lstStyle/>
          <a:p>
            <a:pPr algn="l">
              <a:lnSpc>
                <a:spcPts val="4095"/>
              </a:lnSpc>
            </a:pPr>
            <a:r>
              <a:rPr lang="en-US" sz="3413">
                <a:solidFill>
                  <a:srgbClr val="000000"/>
                </a:solidFill>
                <a:latin typeface="Times New Roman"/>
              </a:rPr>
              <a:t>Conclusion</a:t>
            </a:r>
          </a:p>
        </p:txBody>
      </p:sp>
      <p:sp>
        <p:nvSpPr>
          <p:cNvPr name="TextBox 16" id="16"/>
          <p:cNvSpPr txBox="true"/>
          <p:nvPr/>
        </p:nvSpPr>
        <p:spPr>
          <a:xfrm rot="0">
            <a:off x="295229" y="1181345"/>
            <a:ext cx="9163142" cy="2209800"/>
          </a:xfrm>
          <a:prstGeom prst="rect">
            <a:avLst/>
          </a:prstGeom>
        </p:spPr>
        <p:txBody>
          <a:bodyPr anchor="t" rtlCol="false" tIns="0" lIns="0" bIns="0" rIns="0">
            <a:spAutoFit/>
          </a:bodyPr>
          <a:lstStyle/>
          <a:p>
            <a:pPr>
              <a:lnSpc>
                <a:spcPts val="2484"/>
              </a:lnSpc>
            </a:pPr>
            <a:r>
              <a:rPr lang="en-US" sz="2070">
                <a:solidFill>
                  <a:srgbClr val="000000"/>
                </a:solidFill>
                <a:latin typeface="Times New Roman"/>
              </a:rPr>
              <a:t>"In remembering of indian legend a symbols of determination, and an inspiration to us all. there remarkable journey will continue to inspire generations. Thank you for visiting and paying tribute to this remarkable souls. For more information or to share your own thoughts and memories, please feel free to contact us tejasgupta079@gmail.com</a:t>
            </a:r>
          </a:p>
          <a:p>
            <a:pPr algn="l">
              <a:lnSpc>
                <a:spcPts val="2364"/>
              </a:lnSpc>
            </a:pPr>
            <a:r>
              <a:rPr lang="en-US" sz="1970">
                <a:solidFill>
                  <a:srgbClr val="000000"/>
                </a:solidFill>
                <a:latin typeface="Times New Roman"/>
              </a:rPr>
              <a:t>With deepest respects,Feel free to adapt and expand upon this conclusion to best fit the purpose and tone of your tribute web page.</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Freeform 14" id="14"/>
          <p:cNvSpPr/>
          <p:nvPr/>
        </p:nvSpPr>
        <p:spPr>
          <a:xfrm flipH="false" flipV="false" rot="0">
            <a:off x="8187790" y="4332222"/>
            <a:ext cx="1702447" cy="2926080"/>
          </a:xfrm>
          <a:custGeom>
            <a:avLst/>
            <a:gdLst/>
            <a:ahLst/>
            <a:cxnLst/>
            <a:rect r="r" b="b" t="t" l="l"/>
            <a:pathLst>
              <a:path h="2926080" w="1702447">
                <a:moveTo>
                  <a:pt x="0" y="0"/>
                </a:moveTo>
                <a:lnTo>
                  <a:pt x="1702447" y="0"/>
                </a:lnTo>
                <a:lnTo>
                  <a:pt x="1702447"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590154" y="257070"/>
            <a:ext cx="5577760" cy="598995"/>
          </a:xfrm>
          <a:prstGeom prst="rect">
            <a:avLst/>
          </a:prstGeom>
        </p:spPr>
        <p:txBody>
          <a:bodyPr anchor="t" rtlCol="false" tIns="0" lIns="0" bIns="0" rIns="0">
            <a:spAutoFit/>
          </a:bodyPr>
          <a:lstStyle/>
          <a:p>
            <a:pPr algn="l">
              <a:lnSpc>
                <a:spcPts val="4095"/>
              </a:lnSpc>
            </a:pPr>
            <a:r>
              <a:rPr lang="en-US" sz="3413">
                <a:solidFill>
                  <a:srgbClr val="000000"/>
                </a:solidFill>
                <a:latin typeface="Times New Roman"/>
              </a:rPr>
              <a:t>References/Links used</a:t>
            </a:r>
          </a:p>
        </p:txBody>
      </p:sp>
      <p:sp>
        <p:nvSpPr>
          <p:cNvPr name="TextBox 16" id="16"/>
          <p:cNvSpPr txBox="true"/>
          <p:nvPr/>
        </p:nvSpPr>
        <p:spPr>
          <a:xfrm rot="0">
            <a:off x="513345" y="1274630"/>
            <a:ext cx="8496484" cy="2047875"/>
          </a:xfrm>
          <a:prstGeom prst="rect">
            <a:avLst/>
          </a:prstGeom>
        </p:spPr>
        <p:txBody>
          <a:bodyPr anchor="t" rtlCol="false" tIns="0" lIns="0" bIns="0" rIns="0">
            <a:spAutoFit/>
          </a:bodyPr>
          <a:lstStyle/>
          <a:p>
            <a:pPr algn="l" marL="247091" indent="-123546" lvl="1">
              <a:lnSpc>
                <a:spcPts val="2304"/>
              </a:lnSpc>
              <a:buFont typeface="Arial"/>
              <a:buChar char="•"/>
            </a:pPr>
            <a:r>
              <a:rPr lang="en-US" sz="1920" u="sng">
                <a:solidFill>
                  <a:srgbClr val="0000FF"/>
                </a:solidFill>
                <a:latin typeface="Times New Roman"/>
                <a:hlinkClick r:id="rId6" tooltip="https://en.wikipedia.org/wiki/Milkha_Singh"/>
              </a:rPr>
              <a:t>https://en.wikipedia.org/wiki/Milkha_Singh</a:t>
            </a:r>
          </a:p>
          <a:p>
            <a:pPr algn="l" marL="247010" indent="-123505" lvl="1">
              <a:lnSpc>
                <a:spcPts val="2304"/>
              </a:lnSpc>
              <a:buFont typeface="Arial"/>
              <a:buChar char="•"/>
            </a:pPr>
            <a:r>
              <a:rPr lang="en-US" sz="1920" u="sng">
                <a:solidFill>
                  <a:srgbClr val="0000FF"/>
                </a:solidFill>
                <a:latin typeface="Times New Roman"/>
              </a:rPr>
              <a:t>https://en.wikipedia.org/wiki/Lata_Mangeshkar</a:t>
            </a:r>
          </a:p>
          <a:p>
            <a:pPr algn="l" marL="247091" indent="-123546" lvl="1">
              <a:lnSpc>
                <a:spcPts val="2304"/>
              </a:lnSpc>
              <a:buFont typeface="Arial"/>
              <a:buChar char="•"/>
            </a:pPr>
            <a:r>
              <a:rPr lang="en-US" sz="1920" u="sng">
                <a:solidFill>
                  <a:srgbClr val="000000"/>
                </a:solidFill>
                <a:latin typeface="Times New Roman"/>
              </a:rPr>
              <a:t>https://en.wikipedia.org/wiki/Bhagat_Singh</a:t>
            </a:r>
          </a:p>
          <a:p>
            <a:pPr algn="l" marL="247010" indent="-123505" lvl="1">
              <a:lnSpc>
                <a:spcPts val="2304"/>
              </a:lnSpc>
              <a:buFont typeface="Arial"/>
              <a:buChar char="•"/>
            </a:pPr>
            <a:r>
              <a:rPr lang="en-US" sz="1920" u="sng">
                <a:solidFill>
                  <a:srgbClr val="000000"/>
                </a:solidFill>
                <a:latin typeface="Times New Roman"/>
              </a:rPr>
              <a:t>https://en.wikipedia.org/wiki/Sushant_Singh_Rajput</a:t>
            </a:r>
          </a:p>
          <a:p>
            <a:pPr algn="l" marL="247010" indent="-123505" lvl="1">
              <a:lnSpc>
                <a:spcPts val="2304"/>
              </a:lnSpc>
              <a:buFont typeface="Arial"/>
              <a:buChar char="•"/>
            </a:pPr>
            <a:r>
              <a:rPr lang="en-US" sz="1920">
                <a:solidFill>
                  <a:srgbClr val="000000"/>
                </a:solidFill>
                <a:latin typeface="Times New Roman"/>
              </a:rPr>
              <a:t>https://en.wikipedia.org/wiki/Mahatma_Gandhi</a:t>
            </a:r>
          </a:p>
          <a:p>
            <a:pPr algn="l" marL="247010" indent="-123505" lvl="1">
              <a:lnSpc>
                <a:spcPts val="2304"/>
              </a:lnSpc>
              <a:buFont typeface="Arial"/>
              <a:buChar char="•"/>
            </a:pPr>
            <a:r>
              <a:rPr lang="en-US" sz="1920">
                <a:solidFill>
                  <a:srgbClr val="000000"/>
                </a:solidFill>
                <a:latin typeface="Times New Roman"/>
              </a:rPr>
              <a:t>https://en.wikipedia.org/wiki/A._P._J._Abdul_Kalam</a:t>
            </a:r>
          </a:p>
          <a:p>
            <a:pPr algn="l" marL="247010" indent="-123505" lvl="1">
              <a:lnSpc>
                <a:spcPts val="2304"/>
              </a:lnSpc>
              <a:buFont typeface="Arial"/>
              <a:buChar char="•"/>
            </a:pPr>
            <a:r>
              <a:rPr lang="en-US" sz="1920">
                <a:solidFill>
                  <a:srgbClr val="000000"/>
                </a:solidFill>
                <a:latin typeface="Times New Roman"/>
              </a:rPr>
              <a:t>https://en.wikipedia.org/wiki/Kalpana_Chawla</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Freeform 14" id="14"/>
          <p:cNvSpPr/>
          <p:nvPr/>
        </p:nvSpPr>
        <p:spPr>
          <a:xfrm flipH="false" flipV="false" rot="0">
            <a:off x="0" y="921173"/>
            <a:ext cx="9753600" cy="6231467"/>
          </a:xfrm>
          <a:custGeom>
            <a:avLst/>
            <a:gdLst/>
            <a:ahLst/>
            <a:cxnLst/>
            <a:rect r="r" b="b" t="t" l="l"/>
            <a:pathLst>
              <a:path h="6231467" w="9753600">
                <a:moveTo>
                  <a:pt x="0" y="0"/>
                </a:moveTo>
                <a:lnTo>
                  <a:pt x="9753600" y="0"/>
                </a:lnTo>
                <a:lnTo>
                  <a:pt x="9753600" y="6231467"/>
                </a:lnTo>
                <a:lnTo>
                  <a:pt x="0" y="6231467"/>
                </a:lnTo>
                <a:lnTo>
                  <a:pt x="0" y="0"/>
                </a:lnTo>
                <a:close/>
              </a:path>
            </a:pathLst>
          </a:custGeom>
          <a:blipFill>
            <a:blip r:embed="rId4"/>
            <a:stretch>
              <a:fillRect l="-6916" t="0" r="-6916"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TextBox 14" id="14"/>
          <p:cNvSpPr txBox="true"/>
          <p:nvPr/>
        </p:nvSpPr>
        <p:spPr>
          <a:xfrm rot="0">
            <a:off x="590154" y="1312730"/>
            <a:ext cx="7190739" cy="4153091"/>
          </a:xfrm>
          <a:prstGeom prst="rect">
            <a:avLst/>
          </a:prstGeom>
        </p:spPr>
        <p:txBody>
          <a:bodyPr anchor="t" rtlCol="false" tIns="0" lIns="0" bIns="0" rIns="0">
            <a:spAutoFit/>
          </a:bodyPr>
          <a:lstStyle/>
          <a:p>
            <a:pPr algn="l" marL="384364" indent="-192182" lvl="1">
              <a:lnSpc>
                <a:spcPts val="3583"/>
              </a:lnSpc>
              <a:buFont typeface="Arial"/>
              <a:buChar char="•"/>
            </a:pPr>
            <a:r>
              <a:rPr lang="en-US" sz="2986">
                <a:solidFill>
                  <a:srgbClr val="000000"/>
                </a:solidFill>
                <a:latin typeface="Arimo Light"/>
              </a:rPr>
              <a:t>Introduction</a:t>
            </a:r>
          </a:p>
          <a:p>
            <a:pPr algn="l" marL="384364" indent="-192182" lvl="1">
              <a:lnSpc>
                <a:spcPts val="3583"/>
              </a:lnSpc>
              <a:buFont typeface="Arial"/>
              <a:buChar char="•"/>
            </a:pPr>
            <a:r>
              <a:rPr lang="en-US" sz="2986">
                <a:solidFill>
                  <a:srgbClr val="000000"/>
                </a:solidFill>
                <a:latin typeface="Arimo Light"/>
              </a:rPr>
              <a:t>Problem Statement</a:t>
            </a:r>
          </a:p>
          <a:p>
            <a:pPr algn="l" marL="384364" indent="-192182" lvl="1">
              <a:lnSpc>
                <a:spcPts val="3583"/>
              </a:lnSpc>
              <a:buFont typeface="Arial"/>
              <a:buChar char="•"/>
            </a:pPr>
            <a:r>
              <a:rPr lang="en-US" sz="2986">
                <a:solidFill>
                  <a:srgbClr val="000000"/>
                </a:solidFill>
                <a:latin typeface="Arimo Light"/>
              </a:rPr>
              <a:t>Technical Details</a:t>
            </a:r>
          </a:p>
          <a:p>
            <a:pPr algn="l" marL="384364" indent="-192182" lvl="1">
              <a:lnSpc>
                <a:spcPts val="3583"/>
              </a:lnSpc>
              <a:buFont typeface="Arial"/>
              <a:buChar char="•"/>
            </a:pPr>
            <a:r>
              <a:rPr lang="en-US" sz="2986">
                <a:solidFill>
                  <a:srgbClr val="000000"/>
                </a:solidFill>
                <a:latin typeface="Arimo Light"/>
              </a:rPr>
              <a:t>Key Features </a:t>
            </a:r>
          </a:p>
          <a:p>
            <a:pPr algn="l" marL="384364" indent="-192182" lvl="1">
              <a:lnSpc>
                <a:spcPts val="3583"/>
              </a:lnSpc>
              <a:buFont typeface="Arial"/>
              <a:buChar char="•"/>
            </a:pPr>
            <a:r>
              <a:rPr lang="en-US" sz="2986">
                <a:solidFill>
                  <a:srgbClr val="000000"/>
                </a:solidFill>
                <a:latin typeface="Arimo Light"/>
              </a:rPr>
              <a:t>Project Highlights</a:t>
            </a:r>
          </a:p>
          <a:p>
            <a:pPr algn="l" marL="384364" indent="-192182" lvl="1">
              <a:lnSpc>
                <a:spcPts val="3583"/>
              </a:lnSpc>
              <a:buFont typeface="Arial"/>
              <a:buChar char="•"/>
            </a:pPr>
            <a:r>
              <a:rPr lang="en-US" sz="2986">
                <a:solidFill>
                  <a:srgbClr val="000000"/>
                </a:solidFill>
                <a:latin typeface="Arimo Light"/>
              </a:rPr>
              <a:t>Conclusion</a:t>
            </a:r>
          </a:p>
          <a:p>
            <a:pPr algn="l" marL="384364" indent="-192182" lvl="1">
              <a:lnSpc>
                <a:spcPts val="3583"/>
              </a:lnSpc>
              <a:buFont typeface="Arial"/>
              <a:buChar char="•"/>
            </a:pPr>
            <a:r>
              <a:rPr lang="en-US" sz="2986">
                <a:solidFill>
                  <a:srgbClr val="000000"/>
                </a:solidFill>
                <a:latin typeface="Arimo Light"/>
              </a:rPr>
              <a:t>References/Links used</a:t>
            </a:r>
          </a:p>
          <a:p>
            <a:pPr algn="l" marL="384364" indent="-192182" lvl="1">
              <a:lnSpc>
                <a:spcPts val="3583"/>
              </a:lnSpc>
            </a:pPr>
          </a:p>
          <a:p>
            <a:pPr algn="l" marL="384364" indent="-192182" lvl="1">
              <a:lnSpc>
                <a:spcPts val="3583"/>
              </a:lnSpc>
            </a:pPr>
          </a:p>
        </p:txBody>
      </p:sp>
      <p:sp>
        <p:nvSpPr>
          <p:cNvPr name="Freeform 15" id="15"/>
          <p:cNvSpPr/>
          <p:nvPr/>
        </p:nvSpPr>
        <p:spPr>
          <a:xfrm flipH="false" flipV="false" rot="0">
            <a:off x="6019623" y="4226560"/>
            <a:ext cx="3733977" cy="2926080"/>
          </a:xfrm>
          <a:custGeom>
            <a:avLst/>
            <a:gdLst/>
            <a:ahLst/>
            <a:cxnLst/>
            <a:rect r="r" b="b" t="t" l="l"/>
            <a:pathLst>
              <a:path h="2926080" w="3733977">
                <a:moveTo>
                  <a:pt x="0" y="0"/>
                </a:moveTo>
                <a:lnTo>
                  <a:pt x="3733977" y="0"/>
                </a:lnTo>
                <a:lnTo>
                  <a:pt x="3733977"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90510">
            <a:off x="-147145" y="5278328"/>
            <a:ext cx="938938" cy="2104063"/>
          </a:xfrm>
          <a:custGeom>
            <a:avLst/>
            <a:gdLst/>
            <a:ahLst/>
            <a:cxnLst/>
            <a:rect r="r" b="b" t="t" l="l"/>
            <a:pathLst>
              <a:path h="2104063" w="938938">
                <a:moveTo>
                  <a:pt x="0" y="0"/>
                </a:moveTo>
                <a:lnTo>
                  <a:pt x="938938" y="0"/>
                </a:lnTo>
                <a:lnTo>
                  <a:pt x="938938" y="2104063"/>
                </a:lnTo>
                <a:lnTo>
                  <a:pt x="0" y="21040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4376973">
            <a:off x="120685" y="5637819"/>
            <a:ext cx="938938" cy="2104063"/>
          </a:xfrm>
          <a:custGeom>
            <a:avLst/>
            <a:gdLst/>
            <a:ahLst/>
            <a:cxnLst/>
            <a:rect r="r" b="b" t="t" l="l"/>
            <a:pathLst>
              <a:path h="2104063" w="938938">
                <a:moveTo>
                  <a:pt x="938938" y="0"/>
                </a:moveTo>
                <a:lnTo>
                  <a:pt x="0" y="0"/>
                </a:lnTo>
                <a:lnTo>
                  <a:pt x="0" y="2104063"/>
                </a:lnTo>
                <a:lnTo>
                  <a:pt x="938938" y="2104063"/>
                </a:lnTo>
                <a:lnTo>
                  <a:pt x="93893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7780893" y="856065"/>
            <a:ext cx="1860281" cy="2357498"/>
          </a:xfrm>
          <a:custGeom>
            <a:avLst/>
            <a:gdLst/>
            <a:ahLst/>
            <a:cxnLst/>
            <a:rect r="r" b="b" t="t" l="l"/>
            <a:pathLst>
              <a:path h="2357498" w="1860281">
                <a:moveTo>
                  <a:pt x="0" y="0"/>
                </a:moveTo>
                <a:lnTo>
                  <a:pt x="1860280" y="0"/>
                </a:lnTo>
                <a:lnTo>
                  <a:pt x="1860280" y="2357498"/>
                </a:lnTo>
                <a:lnTo>
                  <a:pt x="0" y="23574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590154" y="257070"/>
            <a:ext cx="5577760" cy="598995"/>
          </a:xfrm>
          <a:prstGeom prst="rect">
            <a:avLst/>
          </a:prstGeom>
        </p:spPr>
        <p:txBody>
          <a:bodyPr anchor="t" rtlCol="false" tIns="0" lIns="0" bIns="0" rIns="0">
            <a:spAutoFit/>
          </a:bodyPr>
          <a:lstStyle/>
          <a:p>
            <a:pPr algn="l">
              <a:lnSpc>
                <a:spcPts val="4095"/>
              </a:lnSpc>
            </a:pPr>
            <a:r>
              <a:rPr lang="en-US" sz="3413">
                <a:solidFill>
                  <a:srgbClr val="000000"/>
                </a:solidFill>
                <a:latin typeface="Times New Roman Bold"/>
              </a:rPr>
              <a:t>Table of Contents</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TextBox 14" id="14"/>
          <p:cNvSpPr txBox="true"/>
          <p:nvPr/>
        </p:nvSpPr>
        <p:spPr>
          <a:xfrm rot="0">
            <a:off x="1012601" y="2196427"/>
            <a:ext cx="7728399" cy="2781300"/>
          </a:xfrm>
          <a:prstGeom prst="rect">
            <a:avLst/>
          </a:prstGeom>
        </p:spPr>
        <p:txBody>
          <a:bodyPr anchor="t" rtlCol="false" tIns="0" lIns="0" bIns="0" rIns="0">
            <a:spAutoFit/>
          </a:bodyPr>
          <a:lstStyle/>
          <a:p>
            <a:pPr algn="l">
              <a:lnSpc>
                <a:spcPts val="2184"/>
              </a:lnSpc>
            </a:pPr>
            <a:r>
              <a:rPr lang="en-US" sz="1820">
                <a:solidFill>
                  <a:srgbClr val="000000"/>
                </a:solidFill>
                <a:latin typeface="Arimo Bold"/>
              </a:rPr>
              <a:t>The purpose of this project is to create a Memorable Tribute page for multiple individuals allows us to celebrate the diverse achievements and contributions of those who have left a lasting impact. This page serves as a collective homage, weaving together narratives that showcase the unique stories, talents, and legacies of each person honored. Through shared memories and reflections, it becomes a digital tapestry, preserving the essence of these remarkable individuals for others to appreciate and draw inspiration from..</a:t>
            </a:r>
          </a:p>
          <a:p>
            <a:pPr algn="l">
              <a:lnSpc>
                <a:spcPts val="2184"/>
              </a:lnSpc>
            </a:pPr>
          </a:p>
          <a:p>
            <a:pPr algn="l">
              <a:lnSpc>
                <a:spcPts val="2184"/>
              </a:lnSpc>
            </a:pPr>
          </a:p>
        </p:txBody>
      </p:sp>
      <p:sp>
        <p:nvSpPr>
          <p:cNvPr name="Freeform 15" id="15"/>
          <p:cNvSpPr/>
          <p:nvPr/>
        </p:nvSpPr>
        <p:spPr>
          <a:xfrm flipH="false" flipV="false" rot="0">
            <a:off x="6893357" y="4226560"/>
            <a:ext cx="2860243" cy="2926080"/>
          </a:xfrm>
          <a:custGeom>
            <a:avLst/>
            <a:gdLst/>
            <a:ahLst/>
            <a:cxnLst/>
            <a:rect r="r" b="b" t="t" l="l"/>
            <a:pathLst>
              <a:path h="2926080" w="2860243">
                <a:moveTo>
                  <a:pt x="0" y="0"/>
                </a:moveTo>
                <a:lnTo>
                  <a:pt x="2860243" y="0"/>
                </a:lnTo>
                <a:lnTo>
                  <a:pt x="2860243"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10800000">
            <a:off x="-233215" y="856065"/>
            <a:ext cx="3004749" cy="3073912"/>
          </a:xfrm>
          <a:custGeom>
            <a:avLst/>
            <a:gdLst/>
            <a:ahLst/>
            <a:cxnLst/>
            <a:rect r="r" b="b" t="t" l="l"/>
            <a:pathLst>
              <a:path h="3073912" w="3004749">
                <a:moveTo>
                  <a:pt x="0" y="0"/>
                </a:moveTo>
                <a:lnTo>
                  <a:pt x="3004749" y="0"/>
                </a:lnTo>
                <a:lnTo>
                  <a:pt x="3004749" y="3073912"/>
                </a:lnTo>
                <a:lnTo>
                  <a:pt x="0" y="3073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10800000">
            <a:off x="0" y="5137850"/>
            <a:ext cx="2538318" cy="2014790"/>
          </a:xfrm>
          <a:custGeom>
            <a:avLst/>
            <a:gdLst/>
            <a:ahLst/>
            <a:cxnLst/>
            <a:rect r="r" b="b" t="t" l="l"/>
            <a:pathLst>
              <a:path h="2014790" w="2538318">
                <a:moveTo>
                  <a:pt x="0" y="0"/>
                </a:moveTo>
                <a:lnTo>
                  <a:pt x="2538318" y="0"/>
                </a:lnTo>
                <a:lnTo>
                  <a:pt x="2538318" y="2014790"/>
                </a:lnTo>
                <a:lnTo>
                  <a:pt x="0" y="2014790"/>
                </a:lnTo>
                <a:lnTo>
                  <a:pt x="0" y="0"/>
                </a:lnTo>
                <a:close/>
              </a:path>
            </a:pathLst>
          </a:custGeom>
          <a:blipFill>
            <a:blip r:embed="rId6"/>
            <a:stretch>
              <a:fillRect l="0" t="0" r="0" b="0"/>
            </a:stretch>
          </a:blipFill>
        </p:spPr>
      </p:sp>
      <p:sp>
        <p:nvSpPr>
          <p:cNvPr name="TextBox 18" id="18"/>
          <p:cNvSpPr txBox="true"/>
          <p:nvPr/>
        </p:nvSpPr>
        <p:spPr>
          <a:xfrm rot="0">
            <a:off x="590154" y="257070"/>
            <a:ext cx="5577760" cy="598995"/>
          </a:xfrm>
          <a:prstGeom prst="rect">
            <a:avLst/>
          </a:prstGeom>
        </p:spPr>
        <p:txBody>
          <a:bodyPr anchor="t" rtlCol="false" tIns="0" lIns="0" bIns="0" rIns="0">
            <a:spAutoFit/>
          </a:bodyPr>
          <a:lstStyle/>
          <a:p>
            <a:pPr algn="l">
              <a:lnSpc>
                <a:spcPts val="4095"/>
              </a:lnSpc>
            </a:pPr>
            <a:r>
              <a:rPr lang="en-US" sz="3413">
                <a:solidFill>
                  <a:srgbClr val="000000"/>
                </a:solidFill>
                <a:latin typeface="Times New Roman"/>
              </a:rPr>
              <a:t>Introduction</a:t>
            </a:r>
          </a:p>
        </p:txBody>
      </p:sp>
      <p:sp>
        <p:nvSpPr>
          <p:cNvPr name="TextBox 19" id="19"/>
          <p:cNvSpPr txBox="true"/>
          <p:nvPr/>
        </p:nvSpPr>
        <p:spPr>
          <a:xfrm rot="0">
            <a:off x="2951303" y="1287780"/>
            <a:ext cx="3942053" cy="581025"/>
          </a:xfrm>
          <a:prstGeom prst="rect">
            <a:avLst/>
          </a:prstGeom>
        </p:spPr>
        <p:txBody>
          <a:bodyPr anchor="t" rtlCol="false" tIns="0" lIns="0" bIns="0" rIns="0">
            <a:spAutoFit/>
          </a:bodyPr>
          <a:lstStyle/>
          <a:p>
            <a:pPr algn="l">
              <a:lnSpc>
                <a:spcPts val="4095"/>
              </a:lnSpc>
            </a:pPr>
            <a:r>
              <a:rPr lang="en-US" sz="3413">
                <a:solidFill>
                  <a:srgbClr val="000000"/>
                </a:solidFill>
                <a:latin typeface="Times New Roman"/>
              </a:rPr>
              <a:t>Title- Tribute Page</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Freeform 14" id="14"/>
          <p:cNvSpPr/>
          <p:nvPr/>
        </p:nvSpPr>
        <p:spPr>
          <a:xfrm flipH="false" flipV="false" rot="0">
            <a:off x="7069183" y="4340860"/>
            <a:ext cx="2684417" cy="2811780"/>
          </a:xfrm>
          <a:custGeom>
            <a:avLst/>
            <a:gdLst/>
            <a:ahLst/>
            <a:cxnLst/>
            <a:rect r="r" b="b" t="t" l="l"/>
            <a:pathLst>
              <a:path h="2811780" w="2684417">
                <a:moveTo>
                  <a:pt x="0" y="0"/>
                </a:moveTo>
                <a:lnTo>
                  <a:pt x="2684417" y="0"/>
                </a:lnTo>
                <a:lnTo>
                  <a:pt x="2684417" y="2811780"/>
                </a:lnTo>
                <a:lnTo>
                  <a:pt x="0" y="2811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95045" y="4340860"/>
            <a:ext cx="2338111" cy="2811780"/>
          </a:xfrm>
          <a:custGeom>
            <a:avLst/>
            <a:gdLst/>
            <a:ahLst/>
            <a:cxnLst/>
            <a:rect r="r" b="b" t="t" l="l"/>
            <a:pathLst>
              <a:path h="2811780" w="2338111">
                <a:moveTo>
                  <a:pt x="0" y="0"/>
                </a:moveTo>
                <a:lnTo>
                  <a:pt x="2338111" y="0"/>
                </a:lnTo>
                <a:lnTo>
                  <a:pt x="2338111" y="2811780"/>
                </a:lnTo>
                <a:lnTo>
                  <a:pt x="0" y="2811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3618793" y="4340860"/>
            <a:ext cx="2622624" cy="2811780"/>
          </a:xfrm>
          <a:custGeom>
            <a:avLst/>
            <a:gdLst/>
            <a:ahLst/>
            <a:cxnLst/>
            <a:rect r="r" b="b" t="t" l="l"/>
            <a:pathLst>
              <a:path h="2811780" w="2622624">
                <a:moveTo>
                  <a:pt x="0" y="0"/>
                </a:moveTo>
                <a:lnTo>
                  <a:pt x="2622624" y="0"/>
                </a:lnTo>
                <a:lnTo>
                  <a:pt x="2622624" y="2811780"/>
                </a:lnTo>
                <a:lnTo>
                  <a:pt x="0" y="281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590154" y="257070"/>
            <a:ext cx="5577760" cy="598995"/>
          </a:xfrm>
          <a:prstGeom prst="rect">
            <a:avLst/>
          </a:prstGeom>
        </p:spPr>
        <p:txBody>
          <a:bodyPr anchor="t" rtlCol="false" tIns="0" lIns="0" bIns="0" rIns="0">
            <a:spAutoFit/>
          </a:bodyPr>
          <a:lstStyle/>
          <a:p>
            <a:pPr algn="l">
              <a:lnSpc>
                <a:spcPts val="4095"/>
              </a:lnSpc>
            </a:pPr>
            <a:r>
              <a:rPr lang="en-US" sz="3413">
                <a:solidFill>
                  <a:srgbClr val="000000"/>
                </a:solidFill>
                <a:latin typeface="Times New Roman"/>
              </a:rPr>
              <a:t>Problem Statement</a:t>
            </a:r>
          </a:p>
        </p:txBody>
      </p:sp>
      <p:sp>
        <p:nvSpPr>
          <p:cNvPr name="TextBox 18" id="18"/>
          <p:cNvSpPr txBox="true"/>
          <p:nvPr/>
        </p:nvSpPr>
        <p:spPr>
          <a:xfrm rot="0">
            <a:off x="352243" y="1104265"/>
            <a:ext cx="8434235" cy="3057525"/>
          </a:xfrm>
          <a:prstGeom prst="rect">
            <a:avLst/>
          </a:prstGeom>
        </p:spPr>
        <p:txBody>
          <a:bodyPr anchor="t" rtlCol="false" tIns="0" lIns="0" bIns="0" rIns="0">
            <a:spAutoFit/>
          </a:bodyPr>
          <a:lstStyle/>
          <a:p>
            <a:pPr>
              <a:lnSpc>
                <a:spcPts val="2471"/>
              </a:lnSpc>
            </a:pPr>
            <a:r>
              <a:rPr lang="en-US" sz="2059">
                <a:solidFill>
                  <a:srgbClr val="000000"/>
                </a:solidFill>
                <a:latin typeface="Arimo Bold"/>
              </a:rPr>
              <a:t>The webpage revolves around paying tribute to Multiple individual and effectively conveying there life story, achievements, and inspirational impact to visitors. To Create a web page that provides an overview of there life, including there early life, achievements, contributions, and inspirational journey.</a:t>
            </a:r>
          </a:p>
          <a:p>
            <a:pPr algn="l">
              <a:lnSpc>
                <a:spcPts val="2471"/>
              </a:lnSpc>
            </a:pPr>
            <a:r>
              <a:rPr lang="en-US" sz="2059">
                <a:solidFill>
                  <a:srgbClr val="000000"/>
                </a:solidFill>
                <a:latin typeface="Arimo Bold"/>
              </a:rPr>
              <a:t>Include sections that highlight key aspects of there life, such as his early life, achievements, contribution,inspiration, philanthropic activities, legacy and conclusion.Incorporate engaging and informative content that narrates there life story and emphasizes  impact on the society</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sp>
        <p:nvSpPr>
          <p:cNvPr name="Freeform 14" id="14"/>
          <p:cNvSpPr/>
          <p:nvPr/>
        </p:nvSpPr>
        <p:spPr>
          <a:xfrm flipH="false" flipV="false" rot="0">
            <a:off x="7414473" y="5579302"/>
            <a:ext cx="2243619" cy="1573338"/>
          </a:xfrm>
          <a:custGeom>
            <a:avLst/>
            <a:gdLst/>
            <a:ahLst/>
            <a:cxnLst/>
            <a:rect r="r" b="b" t="t" l="l"/>
            <a:pathLst>
              <a:path h="1573338" w="2243619">
                <a:moveTo>
                  <a:pt x="0" y="0"/>
                </a:moveTo>
                <a:lnTo>
                  <a:pt x="2243620" y="0"/>
                </a:lnTo>
                <a:lnTo>
                  <a:pt x="2243620" y="1573338"/>
                </a:lnTo>
                <a:lnTo>
                  <a:pt x="0" y="15733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0" y="5579302"/>
            <a:ext cx="1910234" cy="1573338"/>
          </a:xfrm>
          <a:custGeom>
            <a:avLst/>
            <a:gdLst/>
            <a:ahLst/>
            <a:cxnLst/>
            <a:rect r="r" b="b" t="t" l="l"/>
            <a:pathLst>
              <a:path h="1573338" w="1910234">
                <a:moveTo>
                  <a:pt x="0" y="0"/>
                </a:moveTo>
                <a:lnTo>
                  <a:pt x="1910234" y="0"/>
                </a:lnTo>
                <a:lnTo>
                  <a:pt x="1910234" y="1573338"/>
                </a:lnTo>
                <a:lnTo>
                  <a:pt x="0" y="1573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590154" y="257070"/>
            <a:ext cx="5577760" cy="598995"/>
          </a:xfrm>
          <a:prstGeom prst="rect">
            <a:avLst/>
          </a:prstGeom>
        </p:spPr>
        <p:txBody>
          <a:bodyPr anchor="t" rtlCol="false" tIns="0" lIns="0" bIns="0" rIns="0">
            <a:spAutoFit/>
          </a:bodyPr>
          <a:lstStyle/>
          <a:p>
            <a:pPr algn="l">
              <a:lnSpc>
                <a:spcPts val="4095"/>
              </a:lnSpc>
            </a:pPr>
            <a:r>
              <a:rPr lang="en-US" sz="3413">
                <a:solidFill>
                  <a:srgbClr val="000000"/>
                </a:solidFill>
                <a:latin typeface="Times New Roman"/>
              </a:rPr>
              <a:t>Technical Details</a:t>
            </a:r>
          </a:p>
        </p:txBody>
      </p:sp>
      <p:sp>
        <p:nvSpPr>
          <p:cNvPr name="TextBox 17" id="17"/>
          <p:cNvSpPr txBox="true"/>
          <p:nvPr/>
        </p:nvSpPr>
        <p:spPr>
          <a:xfrm rot="0">
            <a:off x="0" y="1659384"/>
            <a:ext cx="9562585" cy="3952875"/>
          </a:xfrm>
          <a:prstGeom prst="rect">
            <a:avLst/>
          </a:prstGeom>
        </p:spPr>
        <p:txBody>
          <a:bodyPr anchor="t" rtlCol="false" tIns="0" lIns="0" bIns="0" rIns="0">
            <a:spAutoFit/>
          </a:bodyPr>
          <a:lstStyle/>
          <a:p>
            <a:pPr algn="ctr">
              <a:lnSpc>
                <a:spcPts val="2296"/>
              </a:lnSpc>
            </a:pPr>
            <a:r>
              <a:rPr lang="en-US" sz="1913">
                <a:solidFill>
                  <a:srgbClr val="000000"/>
                </a:solidFill>
                <a:latin typeface="Times New Roman"/>
              </a:rPr>
              <a:t>1)HTML (Hypertext Markup Language): HTML is used for structuring the content of the web page.</a:t>
            </a:r>
          </a:p>
          <a:p>
            <a:pPr algn="ctr">
              <a:lnSpc>
                <a:spcPts val="2296"/>
              </a:lnSpc>
            </a:pPr>
            <a:r>
              <a:rPr lang="en-US" sz="1913">
                <a:solidFill>
                  <a:srgbClr val="000000"/>
                </a:solidFill>
                <a:latin typeface="Times New Roman"/>
              </a:rPr>
              <a:t>2)CSS (Cascading Style Sheets): CSS is used for styling the web page, including fonts, colors, layout, and positioning.</a:t>
            </a:r>
          </a:p>
          <a:p>
            <a:pPr algn="ctr">
              <a:lnSpc>
                <a:spcPts val="2296"/>
              </a:lnSpc>
            </a:pPr>
            <a:r>
              <a:rPr lang="en-US" sz="1913">
                <a:solidFill>
                  <a:srgbClr val="000000"/>
                </a:solidFill>
                <a:latin typeface="Times New Roman"/>
              </a:rPr>
              <a:t>3)Text Editor or Integrated Development Environment (IDE): You can use a text editor like Visual Studio Code or an IDE like WebStorm for writing and editing HTML and CSS code.</a:t>
            </a:r>
          </a:p>
          <a:p>
            <a:pPr algn="ctr">
              <a:lnSpc>
                <a:spcPts val="2296"/>
              </a:lnSpc>
            </a:pPr>
            <a:r>
              <a:rPr lang="en-US" sz="1913">
                <a:solidFill>
                  <a:srgbClr val="000000"/>
                </a:solidFill>
                <a:latin typeface="Times New Roman"/>
              </a:rPr>
              <a:t>4)Java:       The JavaScript code defines a function showHiddenPass for toggling the visibility of a password input.</a:t>
            </a:r>
          </a:p>
          <a:p>
            <a:pPr algn="ctr" marL="413097" indent="-206548" lvl="1">
              <a:lnSpc>
                <a:spcPts val="2296"/>
              </a:lnSpc>
              <a:buFont typeface="Arial"/>
              <a:buChar char="•"/>
            </a:pPr>
            <a:r>
              <a:rPr lang="en-US" sz="1913">
                <a:solidFill>
                  <a:srgbClr val="000000"/>
                </a:solidFill>
                <a:latin typeface="Times New Roman"/>
              </a:rPr>
              <a:t>It takes two parameters: the ID of the password input and the ID of the eye icon.</a:t>
            </a:r>
          </a:p>
          <a:p>
            <a:pPr algn="ctr" marL="413097" indent="-206548" lvl="1">
              <a:lnSpc>
                <a:spcPts val="2296"/>
              </a:lnSpc>
              <a:buFont typeface="Arial"/>
              <a:buChar char="•"/>
            </a:pPr>
            <a:r>
              <a:rPr lang="en-US" sz="1913">
                <a:solidFill>
                  <a:srgbClr val="000000"/>
                </a:solidFill>
                <a:latin typeface="Times New Roman"/>
              </a:rPr>
              <a:t>The function uses event listeners to switch between password and text visibility and update the eye icon accordingly.</a:t>
            </a:r>
          </a:p>
          <a:p>
            <a:pPr algn="ctr">
              <a:lnSpc>
                <a:spcPts val="2296"/>
              </a:lnSpc>
            </a:pPr>
          </a:p>
          <a:p>
            <a:pPr algn="ctr">
              <a:lnSpc>
                <a:spcPts val="3856"/>
              </a:lnSpc>
              <a:spcBef>
                <a:spcPct val="0"/>
              </a:spcBef>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pic>
        <p:nvPicPr>
          <p:cNvPr name="Picture 14" id="14"/>
          <p:cNvPicPr>
            <a:picLocks noChangeAspect="true"/>
          </p:cNvPicPr>
          <p:nvPr/>
        </p:nvPicPr>
        <p:blipFill>
          <a:blip r:embed="rId4"/>
          <a:srcRect l="0" t="0" r="0" b="0"/>
          <a:stretch>
            <a:fillRect/>
          </a:stretch>
        </p:blipFill>
        <p:spPr>
          <a:xfrm flipH="false" flipV="false" rot="0">
            <a:off x="0" y="4536463"/>
            <a:ext cx="3819236" cy="2616177"/>
          </a:xfrm>
          <a:prstGeom prst="rect">
            <a:avLst/>
          </a:prstGeom>
        </p:spPr>
      </p:pic>
      <p:sp>
        <p:nvSpPr>
          <p:cNvPr name="Freeform 15" id="15"/>
          <p:cNvSpPr/>
          <p:nvPr/>
        </p:nvSpPr>
        <p:spPr>
          <a:xfrm flipH="false" flipV="false" rot="0">
            <a:off x="7303008" y="4225870"/>
            <a:ext cx="2450592" cy="2926080"/>
          </a:xfrm>
          <a:custGeom>
            <a:avLst/>
            <a:gdLst/>
            <a:ahLst/>
            <a:cxnLst/>
            <a:rect r="r" b="b" t="t" l="l"/>
            <a:pathLst>
              <a:path h="2926080" w="2450592">
                <a:moveTo>
                  <a:pt x="0" y="0"/>
                </a:moveTo>
                <a:lnTo>
                  <a:pt x="2450592" y="0"/>
                </a:lnTo>
                <a:lnTo>
                  <a:pt x="2450592" y="2926080"/>
                </a:lnTo>
                <a:lnTo>
                  <a:pt x="0" y="292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590154" y="257070"/>
            <a:ext cx="5577760" cy="598995"/>
          </a:xfrm>
          <a:prstGeom prst="rect">
            <a:avLst/>
          </a:prstGeom>
        </p:spPr>
        <p:txBody>
          <a:bodyPr anchor="t" rtlCol="false" tIns="0" lIns="0" bIns="0" rIns="0">
            <a:spAutoFit/>
          </a:bodyPr>
          <a:lstStyle/>
          <a:p>
            <a:pPr algn="l">
              <a:lnSpc>
                <a:spcPts val="4095"/>
              </a:lnSpc>
            </a:pPr>
            <a:r>
              <a:rPr lang="en-US" sz="3413">
                <a:solidFill>
                  <a:srgbClr val="000000"/>
                </a:solidFill>
                <a:latin typeface="Times New Roman"/>
              </a:rPr>
              <a:t>Key Features</a:t>
            </a:r>
          </a:p>
        </p:txBody>
      </p:sp>
      <p:sp>
        <p:nvSpPr>
          <p:cNvPr name="TextBox 17" id="17"/>
          <p:cNvSpPr txBox="true"/>
          <p:nvPr/>
        </p:nvSpPr>
        <p:spPr>
          <a:xfrm rot="0">
            <a:off x="209339" y="944245"/>
            <a:ext cx="7805207" cy="4133850"/>
          </a:xfrm>
          <a:prstGeom prst="rect">
            <a:avLst/>
          </a:prstGeom>
        </p:spPr>
        <p:txBody>
          <a:bodyPr anchor="t" rtlCol="false" tIns="0" lIns="0" bIns="0" rIns="0">
            <a:spAutoFit/>
          </a:bodyPr>
          <a:lstStyle/>
          <a:p>
            <a:pPr>
              <a:lnSpc>
                <a:spcPts val="2184"/>
              </a:lnSpc>
            </a:pPr>
            <a:r>
              <a:rPr lang="en-US" sz="1820" spc="-70">
                <a:solidFill>
                  <a:srgbClr val="000000"/>
                </a:solidFill>
                <a:latin typeface="Open Sans Bold"/>
              </a:rPr>
              <a:t>1.Responsive Design:</a:t>
            </a:r>
          </a:p>
          <a:p>
            <a:pPr marL="785877" indent="-261959" lvl="2">
              <a:lnSpc>
                <a:spcPts val="2184"/>
              </a:lnSpc>
              <a:buFont typeface="Arial"/>
              <a:buChar char="⚬"/>
            </a:pPr>
            <a:r>
              <a:rPr lang="en-US" sz="1820" spc="-70">
                <a:solidFill>
                  <a:srgbClr val="000000"/>
                </a:solidFill>
                <a:latin typeface="Open Sans Bold"/>
              </a:rPr>
              <a:t>The page layout is designed to be responsive with a maximum width of 800px for the content, ensuring a pleasing user experience on various screen sizes.</a:t>
            </a:r>
          </a:p>
          <a:p>
            <a:pPr>
              <a:lnSpc>
                <a:spcPts val="2184"/>
              </a:lnSpc>
            </a:pPr>
            <a:r>
              <a:rPr lang="en-US" sz="1820" spc="-70">
                <a:solidFill>
                  <a:srgbClr val="000000"/>
                </a:solidFill>
                <a:latin typeface="Open Sans Bold"/>
              </a:rPr>
              <a:t>2</a:t>
            </a:r>
            <a:r>
              <a:rPr lang="en-US" sz="1820" spc="-70">
                <a:solidFill>
                  <a:srgbClr val="000000"/>
                </a:solidFill>
                <a:latin typeface="Open Sans Bold"/>
              </a:rPr>
              <a:t>.Header Navigation:</a:t>
            </a:r>
          </a:p>
          <a:p>
            <a:pPr marL="785877" indent="-261959" lvl="2">
              <a:lnSpc>
                <a:spcPts val="2184"/>
              </a:lnSpc>
              <a:buFont typeface="Arial"/>
              <a:buChar char="⚬"/>
            </a:pPr>
            <a:r>
              <a:rPr lang="en-US" sz="1820" spc="-70">
                <a:solidFill>
                  <a:srgbClr val="000000"/>
                </a:solidFill>
                <a:latin typeface="Open Sans Bold"/>
              </a:rPr>
              <a:t>The header contains a navigation section with a prominent title ("TRIBUTE PAGE") and navigation buttons ("Logout," "About," "Contact Us") styled as inline-block buttons.</a:t>
            </a:r>
          </a:p>
          <a:p>
            <a:pPr>
              <a:lnSpc>
                <a:spcPts val="2184"/>
              </a:lnSpc>
            </a:pPr>
            <a:r>
              <a:rPr lang="en-US" sz="1820" spc="-70">
                <a:solidFill>
                  <a:srgbClr val="000000"/>
                </a:solidFill>
                <a:latin typeface="Open Sans Bold"/>
              </a:rPr>
              <a:t>3 .Show/Hide Password Functionality:</a:t>
            </a:r>
          </a:p>
          <a:p>
            <a:pPr marL="392939" indent="-196469" lvl="1">
              <a:lnSpc>
                <a:spcPts val="2184"/>
              </a:lnSpc>
              <a:buFont typeface="Arial"/>
              <a:buChar char="•"/>
            </a:pPr>
            <a:r>
              <a:rPr lang="en-US" sz="1820" spc="-70">
                <a:solidFill>
                  <a:srgbClr val="000000"/>
                </a:solidFill>
                <a:latin typeface="Open Sans Bold"/>
              </a:rPr>
              <a:t>A JavaScript function (showHiddenPass) is defined to toggle the visibility of the password input.</a:t>
            </a:r>
          </a:p>
          <a:p>
            <a:pPr marL="392939" indent="-196469" lvl="1">
              <a:lnSpc>
                <a:spcPts val="2184"/>
              </a:lnSpc>
              <a:buFont typeface="Arial"/>
              <a:buChar char="•"/>
            </a:pPr>
            <a:r>
              <a:rPr lang="en-US" sz="1820" spc="-70">
                <a:solidFill>
                  <a:srgbClr val="000000"/>
                </a:solidFill>
                <a:latin typeface="Open Sans Bold"/>
              </a:rPr>
              <a:t>It uses the Remix Icon classes to change the eye icon when showing or hiding the password.</a:t>
            </a:r>
          </a:p>
          <a:p>
            <a:pPr>
              <a:lnSpc>
                <a:spcPts val="2184"/>
              </a:lnSpc>
            </a:pPr>
          </a:p>
          <a:p>
            <a:pPr algn="l">
              <a:lnSpc>
                <a:spcPts val="2184"/>
              </a:lnSpc>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pic>
        <p:nvPicPr>
          <p:cNvPr name="Picture 14" id="14"/>
          <p:cNvPicPr>
            <a:picLocks noChangeAspect="true"/>
          </p:cNvPicPr>
          <p:nvPr/>
        </p:nvPicPr>
        <p:blipFill>
          <a:blip r:embed="rId4"/>
          <a:srcRect l="0" t="0" r="0" b="0"/>
          <a:stretch>
            <a:fillRect/>
          </a:stretch>
        </p:blipFill>
        <p:spPr>
          <a:xfrm flipH="true" flipV="false" rot="0">
            <a:off x="5742733" y="5317097"/>
            <a:ext cx="1627708" cy="1570738"/>
          </a:xfrm>
          <a:prstGeom prst="rect">
            <a:avLst/>
          </a:prstGeom>
        </p:spPr>
      </p:pic>
      <p:sp>
        <p:nvSpPr>
          <p:cNvPr name="Freeform 15" id="15"/>
          <p:cNvSpPr/>
          <p:nvPr/>
        </p:nvSpPr>
        <p:spPr>
          <a:xfrm flipH="false" flipV="false" rot="0">
            <a:off x="590154" y="1299253"/>
            <a:ext cx="8729545" cy="5135722"/>
          </a:xfrm>
          <a:custGeom>
            <a:avLst/>
            <a:gdLst/>
            <a:ahLst/>
            <a:cxnLst/>
            <a:rect r="r" b="b" t="t" l="l"/>
            <a:pathLst>
              <a:path h="5135722" w="8729545">
                <a:moveTo>
                  <a:pt x="0" y="0"/>
                </a:moveTo>
                <a:lnTo>
                  <a:pt x="8729545" y="0"/>
                </a:lnTo>
                <a:lnTo>
                  <a:pt x="8729545" y="5135722"/>
                </a:lnTo>
                <a:lnTo>
                  <a:pt x="0" y="5135722"/>
                </a:lnTo>
                <a:lnTo>
                  <a:pt x="0" y="0"/>
                </a:lnTo>
                <a:close/>
              </a:path>
            </a:pathLst>
          </a:custGeom>
          <a:blipFill>
            <a:blip r:embed="rId5"/>
            <a:stretch>
              <a:fillRect l="-11523" t="0" r="-11523" b="0"/>
            </a:stretch>
          </a:blipFill>
        </p:spPr>
      </p:sp>
      <p:sp>
        <p:nvSpPr>
          <p:cNvPr name="TextBox 16" id="16"/>
          <p:cNvSpPr txBox="true"/>
          <p:nvPr/>
        </p:nvSpPr>
        <p:spPr>
          <a:xfrm rot="0">
            <a:off x="590154" y="257070"/>
            <a:ext cx="5577760" cy="598995"/>
          </a:xfrm>
          <a:prstGeom prst="rect">
            <a:avLst/>
          </a:prstGeom>
        </p:spPr>
        <p:txBody>
          <a:bodyPr anchor="t" rtlCol="false" tIns="0" lIns="0" bIns="0" rIns="0">
            <a:spAutoFit/>
          </a:bodyPr>
          <a:lstStyle/>
          <a:p>
            <a:pPr algn="l">
              <a:lnSpc>
                <a:spcPts val="4095"/>
              </a:lnSpc>
            </a:pPr>
            <a:r>
              <a:rPr lang="en-US" sz="3413">
                <a:solidFill>
                  <a:srgbClr val="000000"/>
                </a:solidFill>
                <a:latin typeface="Times New Roman"/>
              </a:rPr>
              <a:t>Project Highlights</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pic>
        <p:nvPicPr>
          <p:cNvPr name="Picture 14" id="14"/>
          <p:cNvPicPr>
            <a:picLocks noChangeAspect="true"/>
          </p:cNvPicPr>
          <p:nvPr/>
        </p:nvPicPr>
        <p:blipFill>
          <a:blip r:embed="rId4"/>
          <a:srcRect l="0" t="0" r="0" b="0"/>
          <a:stretch>
            <a:fillRect/>
          </a:stretch>
        </p:blipFill>
        <p:spPr>
          <a:xfrm flipH="true" flipV="false" rot="0">
            <a:off x="5742733" y="5317097"/>
            <a:ext cx="1627708" cy="1570738"/>
          </a:xfrm>
          <a:prstGeom prst="rect">
            <a:avLst/>
          </a:prstGeom>
        </p:spPr>
      </p:pic>
      <p:pic>
        <p:nvPicPr>
          <p:cNvPr name="Picture 15" id="15"/>
          <p:cNvPicPr>
            <a:picLocks noChangeAspect="true"/>
          </p:cNvPicPr>
          <p:nvPr/>
        </p:nvPicPr>
        <p:blipFill>
          <a:blip r:embed="rId5"/>
          <a:srcRect l="0" t="0" r="0" b="0"/>
          <a:stretch>
            <a:fillRect/>
          </a:stretch>
        </p:blipFill>
        <p:spPr>
          <a:xfrm flipH="false" flipV="false" rot="0">
            <a:off x="8070427" y="5184446"/>
            <a:ext cx="1504553" cy="1399234"/>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0">
            <a:off x="3576883" y="5568542"/>
            <a:ext cx="1470525" cy="1470525"/>
          </a:xfrm>
          <a:prstGeom prst="rect">
            <a:avLst/>
          </a:prstGeom>
        </p:spPr>
      </p:pic>
      <p:sp>
        <p:nvSpPr>
          <p:cNvPr name="Freeform 17" id="17"/>
          <p:cNvSpPr/>
          <p:nvPr/>
        </p:nvSpPr>
        <p:spPr>
          <a:xfrm flipH="false" flipV="false" rot="0">
            <a:off x="731520" y="1612442"/>
            <a:ext cx="7576033" cy="2894281"/>
          </a:xfrm>
          <a:custGeom>
            <a:avLst/>
            <a:gdLst/>
            <a:ahLst/>
            <a:cxnLst/>
            <a:rect r="r" b="b" t="t" l="l"/>
            <a:pathLst>
              <a:path h="2894281" w="7576033">
                <a:moveTo>
                  <a:pt x="0" y="0"/>
                </a:moveTo>
                <a:lnTo>
                  <a:pt x="7576033" y="0"/>
                </a:lnTo>
                <a:lnTo>
                  <a:pt x="7576033" y="2894282"/>
                </a:lnTo>
                <a:lnTo>
                  <a:pt x="0" y="2894282"/>
                </a:lnTo>
                <a:lnTo>
                  <a:pt x="0" y="0"/>
                </a:lnTo>
                <a:close/>
              </a:path>
            </a:pathLst>
          </a:custGeom>
          <a:blipFill>
            <a:blip r:embed="rId7"/>
            <a:stretch>
              <a:fillRect l="0" t="0" r="0" b="0"/>
            </a:stretch>
          </a:blipFill>
        </p:spPr>
      </p:sp>
      <p:sp>
        <p:nvSpPr>
          <p:cNvPr name="TextBox 18" id="18"/>
          <p:cNvSpPr txBox="true"/>
          <p:nvPr/>
        </p:nvSpPr>
        <p:spPr>
          <a:xfrm rot="0">
            <a:off x="590154" y="257070"/>
            <a:ext cx="5577760" cy="598995"/>
          </a:xfrm>
          <a:prstGeom prst="rect">
            <a:avLst/>
          </a:prstGeom>
        </p:spPr>
        <p:txBody>
          <a:bodyPr anchor="t" rtlCol="false" tIns="0" lIns="0" bIns="0" rIns="0">
            <a:spAutoFit/>
          </a:bodyPr>
          <a:lstStyle/>
          <a:p>
            <a:pPr algn="l">
              <a:lnSpc>
                <a:spcPts val="4095"/>
              </a:lnSpc>
            </a:pPr>
            <a:r>
              <a:rPr lang="en-US" sz="3413">
                <a:solidFill>
                  <a:srgbClr val="000000"/>
                </a:solidFill>
                <a:latin typeface="Times New Roman"/>
              </a:rPr>
              <a:t>Project Highlights</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753600" cy="894080"/>
            <a:chOff x="0" y="0"/>
            <a:chExt cx="13004800" cy="1192107"/>
          </a:xfrm>
        </p:grpSpPr>
        <p:sp>
          <p:nvSpPr>
            <p:cNvPr name="Freeform 3" id="3"/>
            <p:cNvSpPr/>
            <p:nvPr/>
          </p:nvSpPr>
          <p:spPr>
            <a:xfrm flipH="false" flipV="false" rot="0">
              <a:off x="0" y="0"/>
              <a:ext cx="13004800" cy="1192149"/>
            </a:xfrm>
            <a:custGeom>
              <a:avLst/>
              <a:gdLst/>
              <a:ahLst/>
              <a:cxnLst/>
              <a:rect r="r" b="b" t="t" l="l"/>
              <a:pathLst>
                <a:path h="1192149" w="13004800">
                  <a:moveTo>
                    <a:pt x="0" y="0"/>
                  </a:moveTo>
                  <a:lnTo>
                    <a:pt x="13004800" y="0"/>
                  </a:lnTo>
                  <a:lnTo>
                    <a:pt x="13004800" y="1192149"/>
                  </a:lnTo>
                  <a:lnTo>
                    <a:pt x="0" y="1192149"/>
                  </a:lnTo>
                  <a:close/>
                </a:path>
              </a:pathLst>
            </a:custGeom>
            <a:solidFill>
              <a:srgbClr val="FF3300"/>
            </a:solidFill>
          </p:spPr>
        </p:sp>
      </p:grpSp>
      <p:grpSp>
        <p:nvGrpSpPr>
          <p:cNvPr name="Group 4" id="4"/>
          <p:cNvGrpSpPr/>
          <p:nvPr/>
        </p:nvGrpSpPr>
        <p:grpSpPr>
          <a:xfrm rot="0">
            <a:off x="0" y="7152640"/>
            <a:ext cx="9753600" cy="211324"/>
            <a:chOff x="0" y="0"/>
            <a:chExt cx="13004800" cy="281765"/>
          </a:xfrm>
        </p:grpSpPr>
        <p:sp>
          <p:nvSpPr>
            <p:cNvPr name="Freeform 5" id="5"/>
            <p:cNvSpPr/>
            <p:nvPr/>
          </p:nvSpPr>
          <p:spPr>
            <a:xfrm flipH="false" flipV="false" rot="0">
              <a:off x="0" y="0"/>
              <a:ext cx="13004800" cy="281813"/>
            </a:xfrm>
            <a:custGeom>
              <a:avLst/>
              <a:gdLst/>
              <a:ahLst/>
              <a:cxnLst/>
              <a:rect r="r" b="b" t="t" l="l"/>
              <a:pathLst>
                <a:path h="281813" w="13004800">
                  <a:moveTo>
                    <a:pt x="0" y="281813"/>
                  </a:moveTo>
                  <a:lnTo>
                    <a:pt x="13004800" y="281813"/>
                  </a:lnTo>
                  <a:lnTo>
                    <a:pt x="13004800" y="0"/>
                  </a:lnTo>
                  <a:lnTo>
                    <a:pt x="0" y="0"/>
                  </a:lnTo>
                  <a:close/>
                </a:path>
              </a:pathLst>
            </a:custGeom>
            <a:solidFill>
              <a:srgbClr val="FF0000"/>
            </a:solidFill>
          </p:spPr>
        </p:sp>
      </p:grpSp>
      <p:sp>
        <p:nvSpPr>
          <p:cNvPr name="Freeform 6" id="6"/>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sp>
        <p:nvSpPr>
          <p:cNvPr name="Freeform 7" id="7"/>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8" id="8"/>
          <p:cNvGrpSpPr/>
          <p:nvPr/>
        </p:nvGrpSpPr>
        <p:grpSpPr>
          <a:xfrm rot="0">
            <a:off x="6556587" y="0"/>
            <a:ext cx="3197013" cy="894080"/>
            <a:chOff x="0" y="0"/>
            <a:chExt cx="4262684" cy="1192107"/>
          </a:xfrm>
        </p:grpSpPr>
        <p:sp>
          <p:nvSpPr>
            <p:cNvPr name="Freeform 9" id="9"/>
            <p:cNvSpPr/>
            <p:nvPr/>
          </p:nvSpPr>
          <p:spPr>
            <a:xfrm flipH="false" flipV="false" rot="0">
              <a:off x="0" y="0"/>
              <a:ext cx="4262628" cy="1192149"/>
            </a:xfrm>
            <a:custGeom>
              <a:avLst/>
              <a:gdLst/>
              <a:ahLst/>
              <a:cxnLst/>
              <a:rect r="r" b="b" t="t" l="l"/>
              <a:pathLst>
                <a:path h="1192149" w="4262628">
                  <a:moveTo>
                    <a:pt x="0" y="0"/>
                  </a:moveTo>
                  <a:lnTo>
                    <a:pt x="4262628" y="0"/>
                  </a:lnTo>
                  <a:lnTo>
                    <a:pt x="4262628" y="1192149"/>
                  </a:lnTo>
                  <a:lnTo>
                    <a:pt x="0" y="1192149"/>
                  </a:lnTo>
                  <a:close/>
                </a:path>
              </a:pathLst>
            </a:custGeom>
            <a:solidFill>
              <a:srgbClr val="FF3300"/>
            </a:solidFill>
          </p:spPr>
        </p:sp>
      </p:grpSp>
      <p:sp>
        <p:nvSpPr>
          <p:cNvPr name="Freeform 10" id="10"/>
          <p:cNvSpPr/>
          <p:nvPr/>
        </p:nvSpPr>
        <p:spPr>
          <a:xfrm flipH="false" flipV="false" rot="0">
            <a:off x="6990080" y="243840"/>
            <a:ext cx="2194560" cy="677333"/>
          </a:xfrm>
          <a:custGeom>
            <a:avLst/>
            <a:gdLst/>
            <a:ahLst/>
            <a:cxnLst/>
            <a:rect r="r" b="b" t="t" l="l"/>
            <a:pathLst>
              <a:path h="677333" w="2194560">
                <a:moveTo>
                  <a:pt x="0" y="0"/>
                </a:moveTo>
                <a:lnTo>
                  <a:pt x="2194560" y="0"/>
                </a:lnTo>
                <a:lnTo>
                  <a:pt x="2194560" y="677333"/>
                </a:lnTo>
                <a:lnTo>
                  <a:pt x="0" y="677333"/>
                </a:lnTo>
                <a:lnTo>
                  <a:pt x="0" y="0"/>
                </a:lnTo>
                <a:close/>
              </a:path>
            </a:pathLst>
          </a:custGeom>
          <a:blipFill>
            <a:blip r:embed="rId2"/>
            <a:stretch>
              <a:fillRect l="0" t="0" r="0" b="-12011"/>
            </a:stretch>
          </a:blipFill>
        </p:spPr>
      </p:sp>
      <p:grpSp>
        <p:nvGrpSpPr>
          <p:cNvPr name="Group 11" id="11"/>
          <p:cNvGrpSpPr/>
          <p:nvPr/>
        </p:nvGrpSpPr>
        <p:grpSpPr>
          <a:xfrm rot="0">
            <a:off x="6962987" y="203200"/>
            <a:ext cx="2214880" cy="731520"/>
            <a:chOff x="0" y="0"/>
            <a:chExt cx="2953173" cy="975360"/>
          </a:xfrm>
        </p:grpSpPr>
        <p:sp>
          <p:nvSpPr>
            <p:cNvPr name="Freeform 12" id="12"/>
            <p:cNvSpPr/>
            <p:nvPr/>
          </p:nvSpPr>
          <p:spPr>
            <a:xfrm flipH="false" flipV="false" rot="0">
              <a:off x="0" y="0"/>
              <a:ext cx="2953131" cy="975360"/>
            </a:xfrm>
            <a:custGeom>
              <a:avLst/>
              <a:gdLst/>
              <a:ahLst/>
              <a:cxnLst/>
              <a:rect r="r" b="b" t="t" l="l"/>
              <a:pathLst>
                <a:path h="975360" w="2953131">
                  <a:moveTo>
                    <a:pt x="0" y="0"/>
                  </a:moveTo>
                  <a:lnTo>
                    <a:pt x="2953131" y="0"/>
                  </a:lnTo>
                  <a:lnTo>
                    <a:pt x="2953131" y="975360"/>
                  </a:lnTo>
                  <a:lnTo>
                    <a:pt x="0" y="975360"/>
                  </a:lnTo>
                  <a:close/>
                </a:path>
              </a:pathLst>
            </a:custGeom>
            <a:solidFill>
              <a:srgbClr val="FFFFFF"/>
            </a:solidFill>
          </p:spPr>
        </p:sp>
      </p:grpSp>
      <p:sp>
        <p:nvSpPr>
          <p:cNvPr name="Freeform 13" id="13"/>
          <p:cNvSpPr/>
          <p:nvPr/>
        </p:nvSpPr>
        <p:spPr>
          <a:xfrm flipH="false" flipV="false" rot="0">
            <a:off x="6990080" y="243840"/>
            <a:ext cx="2048933" cy="650240"/>
          </a:xfrm>
          <a:custGeom>
            <a:avLst/>
            <a:gdLst/>
            <a:ahLst/>
            <a:cxnLst/>
            <a:rect r="r" b="b" t="t" l="l"/>
            <a:pathLst>
              <a:path h="650240" w="2048933">
                <a:moveTo>
                  <a:pt x="0" y="0"/>
                </a:moveTo>
                <a:lnTo>
                  <a:pt x="2048933" y="0"/>
                </a:lnTo>
                <a:lnTo>
                  <a:pt x="2048933" y="650240"/>
                </a:lnTo>
                <a:lnTo>
                  <a:pt x="0" y="650240"/>
                </a:lnTo>
                <a:lnTo>
                  <a:pt x="0" y="0"/>
                </a:lnTo>
                <a:close/>
              </a:path>
            </a:pathLst>
          </a:custGeom>
          <a:blipFill>
            <a:blip r:embed="rId3"/>
            <a:stretch>
              <a:fillRect l="0" t="0" r="-41" b="0"/>
            </a:stretch>
          </a:blipFill>
        </p:spPr>
      </p:sp>
      <p:pic>
        <p:nvPicPr>
          <p:cNvPr name="Picture 14" id="14"/>
          <p:cNvPicPr>
            <a:picLocks noChangeAspect="true"/>
          </p:cNvPicPr>
          <p:nvPr/>
        </p:nvPicPr>
        <p:blipFill>
          <a:blip r:embed="rId4"/>
          <a:srcRect l="0" t="0" r="0" b="0"/>
          <a:stretch>
            <a:fillRect/>
          </a:stretch>
        </p:blipFill>
        <p:spPr>
          <a:xfrm flipH="true" flipV="false" rot="0">
            <a:off x="5742733" y="5317097"/>
            <a:ext cx="1627708" cy="1570738"/>
          </a:xfrm>
          <a:prstGeom prst="rect">
            <a:avLst/>
          </a:prstGeom>
        </p:spPr>
      </p:pic>
      <p:sp>
        <p:nvSpPr>
          <p:cNvPr name="Freeform 15" id="15"/>
          <p:cNvSpPr/>
          <p:nvPr/>
        </p:nvSpPr>
        <p:spPr>
          <a:xfrm flipH="false" flipV="false" rot="0">
            <a:off x="5742733" y="4703488"/>
            <a:ext cx="2308003" cy="2253450"/>
          </a:xfrm>
          <a:custGeom>
            <a:avLst/>
            <a:gdLst/>
            <a:ahLst/>
            <a:cxnLst/>
            <a:rect r="r" b="b" t="t" l="l"/>
            <a:pathLst>
              <a:path h="2253450" w="2308003">
                <a:moveTo>
                  <a:pt x="0" y="0"/>
                </a:moveTo>
                <a:lnTo>
                  <a:pt x="2308002" y="0"/>
                </a:lnTo>
                <a:lnTo>
                  <a:pt x="2308002" y="2253450"/>
                </a:lnTo>
                <a:lnTo>
                  <a:pt x="0" y="2253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82946" y="1185390"/>
            <a:ext cx="5766684" cy="4131706"/>
          </a:xfrm>
          <a:custGeom>
            <a:avLst/>
            <a:gdLst/>
            <a:ahLst/>
            <a:cxnLst/>
            <a:rect r="r" b="b" t="t" l="l"/>
            <a:pathLst>
              <a:path h="4131706" w="5766684">
                <a:moveTo>
                  <a:pt x="0" y="0"/>
                </a:moveTo>
                <a:lnTo>
                  <a:pt x="5766684" y="0"/>
                </a:lnTo>
                <a:lnTo>
                  <a:pt x="5766684" y="4131707"/>
                </a:lnTo>
                <a:lnTo>
                  <a:pt x="0" y="4131707"/>
                </a:lnTo>
                <a:lnTo>
                  <a:pt x="0" y="0"/>
                </a:lnTo>
                <a:close/>
              </a:path>
            </a:pathLst>
          </a:custGeom>
          <a:blipFill>
            <a:blip r:embed="rId7"/>
            <a:stretch>
              <a:fillRect l="-7500" t="-4634" r="-883" b="0"/>
            </a:stretch>
          </a:blipFill>
        </p:spPr>
      </p:sp>
      <p:sp>
        <p:nvSpPr>
          <p:cNvPr name="TextBox 17" id="17"/>
          <p:cNvSpPr txBox="true"/>
          <p:nvPr/>
        </p:nvSpPr>
        <p:spPr>
          <a:xfrm rot="0">
            <a:off x="590154" y="257070"/>
            <a:ext cx="5577760" cy="598995"/>
          </a:xfrm>
          <a:prstGeom prst="rect">
            <a:avLst/>
          </a:prstGeom>
        </p:spPr>
        <p:txBody>
          <a:bodyPr anchor="t" rtlCol="false" tIns="0" lIns="0" bIns="0" rIns="0">
            <a:spAutoFit/>
          </a:bodyPr>
          <a:lstStyle/>
          <a:p>
            <a:pPr algn="l">
              <a:lnSpc>
                <a:spcPts val="4095"/>
              </a:lnSpc>
            </a:pPr>
            <a:r>
              <a:rPr lang="en-US" sz="3413">
                <a:solidFill>
                  <a:srgbClr val="000000"/>
                </a:solidFill>
                <a:latin typeface="Times New Roman"/>
              </a:rPr>
              <a:t>Project Highlights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DAFw3gwhrbg</dc:identifier>
  <dcterms:modified xsi:type="dcterms:W3CDTF">2011-08-01T06:04:30Z</dcterms:modified>
  <cp:revision>1</cp:revision>
  <dc:title>fee project.pptx</dc:title>
</cp:coreProperties>
</file>